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12192000"/>
  <p:embeddedFontLst>
    <p:embeddedFont>
      <p:font typeface="MiSans" panose="020B0604020202020204" charset="-12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82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6-d2r90vhe3tpg8rchuqgg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0" y="0"/>
            <a:ext cx="12213590" cy="68605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05" y="1517015"/>
            <a:ext cx="1138999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TTX Playbook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655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8655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45515" y="38246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833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5833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663315" y="38246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&amp; Decisions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Data Correlation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692275" y="1971040"/>
            <a:ext cx="9264015" cy="3397885"/>
          </a:xfrm>
          <a:prstGeom prst="roundRect">
            <a:avLst>
              <a:gd name="adj" fmla="val 1034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92275" y="1971040"/>
            <a:ext cx="9264015" cy="3397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00760" y="1432560"/>
            <a:ext cx="4312285" cy="4312285"/>
          </a:xfrm>
          <a:prstGeom prst="ellips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00760" y="1432560"/>
            <a:ext cx="4312285" cy="4312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49095" y="2257425"/>
            <a:ext cx="30156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Aggregation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49095" y="2929255"/>
            <a:ext cx="3015615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Elastic Security, Splunk, and Darktrace aggregate logs, packets, and endpoint events in real-time, providing a comprehensive view of the exercise environment.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33085" y="2340293"/>
            <a:ext cx="464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33085" y="2951480"/>
            <a:ext cx="4888865" cy="14265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detect anomalies such as privilege spikes or data staging, flagging potential issues for analysts to validate, reducing manual monitoring efforts.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21000000">
            <a:off x="461835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3"/>
          <p:cNvSpPr/>
          <p:nvPr/>
        </p:nvSpPr>
        <p:spPr>
          <a:xfrm rot="21000000">
            <a:off x="461835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884045"/>
            <a:ext cx="2682240" cy="390779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21000000">
            <a:off x="823531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9" name="Text 5"/>
          <p:cNvSpPr/>
          <p:nvPr/>
        </p:nvSpPr>
        <p:spPr>
          <a:xfrm rot="21000000">
            <a:off x="823531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710" y="1884045"/>
            <a:ext cx="2682240" cy="3907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Decision Support Engine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3" name="Text 8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38112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Historical Analysis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381125" y="292798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platforms like IBM Resilient and Exabeam analyze ongoing actions against historical incident outcomes, providing context-aware decision support.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998085" y="2271395"/>
            <a:ext cx="213897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Optimal Next Steps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998085" y="2927985"/>
            <a:ext cx="2176145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optimal next steps, such as isolation orders or evidence preservation, helping teams avoid mistakes under pressure and ensuring efficient response.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615045" y="2271395"/>
            <a:ext cx="213897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Confidence Scores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615045" y="292798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confidence scores for suggested actions, enabling teams to make informed decisions quickly and maintain situational awareness.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&amp; Response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Adversary Behavior Modeling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-13970" y="5420360"/>
            <a:ext cx="12206605" cy="1463040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-13970" y="5420360"/>
            <a:ext cx="12206605" cy="1463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9145" y="2067560"/>
            <a:ext cx="10796905" cy="3733800"/>
          </a:xfrm>
          <a:prstGeom prst="roundRect">
            <a:avLst>
              <a:gd name="adj" fmla="val 6531"/>
            </a:avLst>
          </a:prstGeom>
          <a:solidFill>
            <a:srgbClr val="FFFFFF">
              <a:alpha val="94118"/>
            </a:srgbClr>
          </a:solidFill>
          <a:ln w="19050">
            <a:gradFill flip="none" rotWithShape="1">
              <a:gsLst>
                <a:gs pos="0">
                  <a:srgbClr val="49B2FE"/>
                </a:gs>
                <a:gs pos="100000">
                  <a:srgbClr val="95D7F9"/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9145" y="2067560"/>
            <a:ext cx="10796905" cy="3733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82040" y="2551430"/>
            <a:ext cx="97370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 Simulation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2040" y="3413760"/>
            <a:ext cx="9906000" cy="11886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simulate advanced persistent threat (APT) tactics, techniques, and procedures (TTPs) using frameworks like MITRE ATT&amp;CK, providing realistic adversary behavior for blue teams to practice against.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Response Workflows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682355" y="-13970"/>
            <a:ext cx="3520440" cy="687197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08355" y="183388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08355" y="183388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46480" y="205486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46480" y="205486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8355" y="407924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08355" y="407924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6480" y="430022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6480" y="430022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3010" y="231711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630805" y="211201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Containment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630805" y="2463800"/>
            <a:ext cx="677926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Cortex XSOAR and Palo Alto Cortex automate containment actions such as isolating hosts and blocking IPs, reducing response times and ensuring consistent enforcement.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23010" y="456247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630805" y="435737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630805" y="4709160"/>
            <a:ext cx="677926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actions require human approval for irreversible steps, maintaining accountability and compliance while leveraging AI for speed and accuracy.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Facilitation &amp; Metrics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Facilitator Assistance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5400000">
            <a:off x="81597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 rot="5400000">
            <a:off x="81597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3124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3124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01739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1739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5400000">
            <a:off x="4349115" y="203771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 rot="5400000">
            <a:off x="4349115" y="203771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64380" y="137922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64380" y="137922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0535" y="538734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550535" y="538734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5400000">
            <a:off x="788225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 rot="5400000">
            <a:off x="788225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9752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9752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08367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08367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64920" y="183388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Monitoring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36015" y="2593340"/>
            <a:ext cx="2814320" cy="1871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dashboards like Tableau and Power BI track response times, decision counts, and collaboration frequency, providing facilitators with real-time insights.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798060" y="143764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Inject Suggestions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69155" y="2197100"/>
            <a:ext cx="281432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prompts facilitators with suggested injects or time-check warnings, ensuring exercises stay on schedule and maintaining engagement.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31200" y="183388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Objective Metrics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295" y="2593340"/>
            <a:ext cx="281432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replaces subjective impressions with objective metrics, providing quantifiable data on team performance and areas for improvement.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85025" y="3175"/>
            <a:ext cx="5147310" cy="6854825"/>
          </a:xfrm>
          <a:custGeom>
            <a:avLst/>
            <a:gdLst/>
            <a:ahLst/>
            <a:cxnLst/>
            <a:rect l="l" t="t" r="r" b="b"/>
            <a:pathLst>
              <a:path w="5147310" h="6854825">
                <a:moveTo>
                  <a:pt x="5147310" y="0"/>
                </a:moveTo>
                <a:lnTo>
                  <a:pt x="5147310" y="6854825"/>
                </a:lnTo>
                <a:lnTo>
                  <a:pt x="1278757" y="6854825"/>
                </a:lnTo>
                <a:cubicBezTo>
                  <a:pt x="527480" y="6135068"/>
                  <a:pt x="-11491" y="4621929"/>
                  <a:pt x="0" y="3557527"/>
                </a:cubicBezTo>
                <a:lnTo>
                  <a:pt x="0" y="3499134"/>
                </a:lnTo>
                <a:lnTo>
                  <a:pt x="1094" y="3441376"/>
                </a:lnTo>
                <a:lnTo>
                  <a:pt x="547" y="3370924"/>
                </a:lnTo>
                <a:cubicBezTo>
                  <a:pt x="-33378" y="2050100"/>
                  <a:pt x="651690" y="660729"/>
                  <a:pt x="1303380" y="0"/>
                </a:cubicBezTo>
                <a:lnTo>
                  <a:pt x="5147310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7185025" y="3175"/>
            <a:ext cx="5147310" cy="685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70" y="0"/>
            <a:ext cx="512191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Metrics Harvest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solidFill>
            <a:srgbClr val="1552E8"/>
          </a:solidFill>
          <a:ln/>
        </p:spPr>
      </p:sp>
      <p:sp>
        <p:nvSpPr>
          <p:cNvPr id="7" name="Text 4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9" name="Text 6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45210" y="2395855"/>
            <a:ext cx="58064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Post-Exercise 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2500" y="3185795"/>
            <a:ext cx="5778500" cy="1981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compiles metrics such as mean-time-to-detect, escalation paths, and ATT&amp;CK coverage gaps into heatmaps, providing teams with quantified readiness scores and actionable insights.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 &amp; Reports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504315" y="231457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 flipH="1">
            <a:off x="1504315" y="29362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04315" y="35579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H="1">
            <a:off x="1504315" y="417957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flipH="1">
            <a:off x="1504315" y="480123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504315" y="542290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6095" y="225742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572895" y="2312670"/>
            <a:ext cx="97682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TTX Vision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6095" y="287909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572895" y="2934335"/>
            <a:ext cx="98571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&amp; Injects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6095" y="350075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572895" y="3556000"/>
            <a:ext cx="97682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&amp; Decisions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6095" y="412242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572895" y="4177665"/>
            <a:ext cx="98571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&amp; Response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6095" y="474408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572895" y="4799330"/>
            <a:ext cx="97682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Facilitation &amp; Metrics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6095" y="536575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572895" y="5427345"/>
            <a:ext cx="98571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 &amp; Reports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Threat Intel Sharing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13360" y="1508125"/>
            <a:ext cx="11765280" cy="4257040"/>
          </a:xfrm>
          <a:prstGeom prst="roundRect">
            <a:avLst>
              <a:gd name="adj" fmla="val 8569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8000">
                  <a:srgbClr val="77B437">
                    <a:alpha val="0"/>
                  </a:srgbClr>
                </a:gs>
                <a:gs pos="66000">
                  <a:srgbClr val="80BD3F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13360" y="1508125"/>
            <a:ext cx="11765280" cy="4257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4675505" y="2216150"/>
            <a:ext cx="2840990" cy="2840990"/>
          </a:xfrm>
          <a:prstGeom prst="ellipse">
            <a:avLst/>
          </a:prstGeom>
          <a:solidFill>
            <a:srgbClr val="95D7F9">
              <a:alpha val="32941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675505" y="2216150"/>
            <a:ext cx="2840990" cy="2840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3959860" y="1500505"/>
            <a:ext cx="4272280" cy="4272280"/>
          </a:xfrm>
          <a:prstGeom prst="ellipse">
            <a:avLst/>
          </a:prstGeom>
          <a:solidFill>
            <a:srgbClr val="49B2FE">
              <a:alpha val="12941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959860" y="1500505"/>
            <a:ext cx="4272280" cy="427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4408805" y="1949450"/>
            <a:ext cx="3374390" cy="337439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49B2FE"/>
            </a:solidFill>
            <a:prstDash val="dash"/>
          </a:ln>
        </p:spPr>
      </p:sp>
      <p:sp>
        <p:nvSpPr>
          <p:cNvPr id="12" name="Text 10"/>
          <p:cNvSpPr/>
          <p:nvPr/>
        </p:nvSpPr>
        <p:spPr>
          <a:xfrm>
            <a:off x="4408805" y="1949450"/>
            <a:ext cx="3374390" cy="3374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5010785" y="2551430"/>
            <a:ext cx="2171065" cy="2171065"/>
          </a:xfrm>
          <a:prstGeom prst="ellips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5010785" y="2551430"/>
            <a:ext cx="2171065" cy="2171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9-02-14:36:45-d2r90v9e3tpg8rchuqe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5610" y="3046730"/>
            <a:ext cx="1189990" cy="118999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79755" y="2103120"/>
            <a:ext cx="311785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 Intelligence Integration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60705" y="2835275"/>
            <a:ext cx="3116580" cy="2218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ThreatConnect and Recorded Future auto-package IOCs and TTPs observed during exercises, pushing relevant threat intelligence to participant SOCs for real-time updates.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79155" y="2103120"/>
            <a:ext cx="31178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Rule Updates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60105" y="2835275"/>
            <a:ext cx="3116580" cy="2218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detection rule updates based on exercise outcomes, ensuring that defensive strategies evolve with emerging threats and improving overall security posture.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Debrief Reports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84955" y="1574800"/>
            <a:ext cx="7435850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84955" y="157480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323080" y="1795780"/>
            <a:ext cx="1325880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4323080" y="179578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99610" y="205803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84955" y="3667760"/>
            <a:ext cx="7435850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084955" y="366776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323080" y="3888740"/>
            <a:ext cx="1325880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3"/>
          <p:cNvSpPr/>
          <p:nvPr/>
        </p:nvSpPr>
        <p:spPr>
          <a:xfrm>
            <a:off x="4323080" y="388874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99610" y="415099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81125" y="2271395"/>
            <a:ext cx="213897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Report Generation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381125" y="2927985"/>
            <a:ext cx="2176145" cy="24562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platforms like Power BI generate executive summaries and highlight key strengths and gaps in team performance, providing a comprehensive overview of the exercise.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907405" y="172466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 Recommendations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907405" y="2076450"/>
            <a:ext cx="5423535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actionable recommendations for improvement, ensuring that teams receive clear guidance on areas needing attention and steps to enhance readiness.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907405" y="381762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Quality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907405" y="4169410"/>
            <a:ext cx="5423535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consistent report quality, reducing the time and effort required for manual debriefing and allowing facilitators to focus on strategic insights.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Human-in-the-Loop Mandate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 flipH="1">
            <a:off x="1953895" y="5340985"/>
            <a:ext cx="495300" cy="490855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29000">
                <a:srgbClr val="92D050"/>
              </a:gs>
              <a:gs pos="100000">
                <a:srgbClr val="FFFF00"/>
              </a:gs>
            </a:gsLst>
            <a:lin ang="108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1953895" y="5340985"/>
            <a:ext cx="495300" cy="49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02970" y="1649095"/>
            <a:ext cx="10354945" cy="4533900"/>
          </a:xfrm>
          <a:prstGeom prst="roundRect">
            <a:avLst>
              <a:gd name="adj" fmla="val 8217"/>
            </a:avLst>
          </a:prstGeom>
          <a:solidFill>
            <a:srgbClr val="FFFFFF"/>
          </a:solidFill>
          <a:ln w="12700">
            <a:gradFill flip="none" rotWithShape="1">
              <a:gsLst>
                <a:gs pos="0">
                  <a:srgbClr val="49B2FE"/>
                </a:gs>
                <a:gs pos="100000">
                  <a:srgbClr val="95D7F9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02970" y="1649095"/>
            <a:ext cx="10354945" cy="453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0" descr="https://kimi-img.moonshot.cn/pub/slides/slides_tmpl/image/25-09-02-14:36:44-d2r90v1e3tpg8rchuqbg.pn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6775450" y="2091055"/>
            <a:ext cx="3947795" cy="3661410"/>
          </a:xfrm>
          <a:prstGeom prst="roundRect">
            <a:avLst>
              <a:gd name="adj" fmla="val 538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1309370" y="2899410"/>
            <a:ext cx="486000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273810" y="2357755"/>
            <a:ext cx="4927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9B2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Control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309370" y="3060065"/>
            <a:ext cx="4941570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injects and response suggestions require human approval, ensuring strategic control and ethical boundaries are maintained during sensitive training events.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Validate AI Outputs Early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55321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5321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76847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7413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7413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58939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11" name="Text 9"/>
          <p:cNvSpPr/>
          <p:nvPr/>
        </p:nvSpPr>
        <p:spPr>
          <a:xfrm>
            <a:off x="1787525" y="2379345"/>
            <a:ext cx="38919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Pre-Exercise Validation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68475" y="3155315"/>
            <a:ext cx="389318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 pre-exercise dry runs to validate scenario plausibility and decision-support logic, ensuring alignment with organizational playbooks and tuning confidence thresholds.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08445" y="2379345"/>
            <a:ext cx="38919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Trust Building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89395" y="3155315"/>
            <a:ext cx="3893185" cy="1365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validation builds participant trust in AI outputs, preventing disruptions during exercises and ensuring smooth integration of AI into TTX workflows.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Roadmap for AI TTX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658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Small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46835" y="2470785"/>
            <a:ext cx="2694940" cy="17922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a single high-value module like AI scenario generation or metrics dashboard, integrating it into an existing tabletop exercise to measure initial impact.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075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Measure Impact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788535" y="2470785"/>
            <a:ext cx="2694940" cy="17922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time saved and participant feedback to quantify ROI, then expand to dynamic injects and automated reporting once trust and benefits are proven.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92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Expansion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30235" y="2470785"/>
            <a:ext cx="2694940" cy="17922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Gradually integrate more AI modules, continuously measuring performance improvements and participant satisfaction to ensure sustainable adoption.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5690" y="707390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Future-Proof Exercise Programs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5-d2r90v9e3tpg8rchuqc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6435" y="1367155"/>
            <a:ext cx="4297680" cy="42976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5690" y="1915795"/>
            <a:ext cx="508508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TTX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11250" y="2882265"/>
            <a:ext cx="5109845" cy="1981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 AI layers across scenario crafting, real-time analytics, and reporting to create adaptive TTX that evolve with threat landscapes, enhancing readiness and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hg.jpg"/>
          <p:cNvPicPr>
            <a:picLocks noChangeAspect="1"/>
          </p:cNvPicPr>
          <p:nvPr/>
        </p:nvPicPr>
        <p:blipFill>
          <a:blip r:embed="rId3"/>
          <a:srcRect l="3239" r="3239"/>
          <a:stretch/>
        </p:blipFill>
        <p:spPr>
          <a:xfrm>
            <a:off x="0" y="0"/>
            <a:ext cx="12192000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233" y="189484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204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9204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0443" y="46501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382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6382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18243" y="46501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576705" y="30759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76705" y="41040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578485" y="3018790"/>
            <a:ext cx="10414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645285" y="3074035"/>
            <a:ext cx="96481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8485" y="4104005"/>
            <a:ext cx="10414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645285" y="4159250"/>
            <a:ext cx="995997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TTX Vision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Re-imagining Tabletop Drills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813425" y="211074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BCD0F7">
                  <a:alpha val="0"/>
                </a:srgbClr>
              </a:gs>
              <a:gs pos="20000">
                <a:srgbClr val="BCD0F7">
                  <a:alpha val="0"/>
                </a:srgbClr>
              </a:gs>
              <a:gs pos="100000">
                <a:srgbClr val="BCD0F7">
                  <a:alpha val="40000"/>
                </a:srgbClr>
              </a:gs>
            </a:gsLst>
            <a:lin ang="108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28575">
            <a:gradFill flip="none" rotWithShape="1">
              <a:gsLst>
                <a:gs pos="0">
                  <a:srgbClr val="BCD0F7">
                    <a:alpha val="0"/>
                  </a:srgbClr>
                </a:gs>
                <a:gs pos="30000">
                  <a:srgbClr val="BCD0F7">
                    <a:alpha val="0"/>
                  </a:srgbClr>
                </a:gs>
                <a:gs pos="100000">
                  <a:srgbClr val="91B1F1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15670" y="168211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92D1FE">
                  <a:alpha val="0"/>
                </a:srgbClr>
              </a:gs>
              <a:gs pos="20000">
                <a:srgbClr val="92D1FE">
                  <a:alpha val="0"/>
                </a:srgbClr>
              </a:gs>
              <a:gs pos="100000">
                <a:srgbClr val="92D1FE">
                  <a:alpha val="40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92D1FE">
                    <a:alpha val="0"/>
                  </a:srgbClr>
                </a:gs>
                <a:gs pos="30000">
                  <a:srgbClr val="92D1FE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49B2FE"/>
          </a:solidFill>
          <a:ln/>
        </p:spPr>
      </p:sp>
      <p:sp>
        <p:nvSpPr>
          <p:cNvPr id="14" name="Text 12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TTX Limitations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tabletop exercises are static, scripted, and require significant manual effort from facilitators, often leading to slow and less engaging experiences.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2A76EA"/>
          </a:solidFill>
          <a:ln/>
        </p:spPr>
      </p:sp>
      <p:sp>
        <p:nvSpPr>
          <p:cNvPr id="18" name="Text 16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AI-Enhanced TTX Benefits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95160" y="3017520"/>
            <a:ext cx="4233600" cy="14293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injects adaptive adversary moves, real-time threat intelligence, and automated scoring, turning slow walkthroughs into dynamic simulations that evolve with team decisions and produce measurable readiness gains.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7-d2r90vpe3tpg8rchuqi0.jpg"/>
          <p:cNvPicPr>
            <a:picLocks noChangeAspect="1"/>
          </p:cNvPicPr>
          <p:nvPr/>
        </p:nvPicPr>
        <p:blipFill>
          <a:blip r:embed="rId3"/>
          <a:srcRect l="44049" r="21872"/>
          <a:stretch/>
        </p:blipFill>
        <p:spPr>
          <a:xfrm>
            <a:off x="0" y="0"/>
            <a:ext cx="4723765" cy="686054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06400" y="1508760"/>
            <a:ext cx="3535680" cy="455676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06400" y="1508760"/>
            <a:ext cx="3535680" cy="455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25120" y="319405"/>
            <a:ext cx="4144010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High-Value AI Suitability Matrix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68325" y="2587625"/>
            <a:ext cx="3178810" cy="0"/>
          </a:xfrm>
          <a:prstGeom prst="line">
            <a:avLst/>
          </a:prstGeom>
          <a:noFill/>
          <a:ln w="31750">
            <a:solidFill>
              <a:srgbClr val="49B2FE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68325" y="2498725"/>
            <a:ext cx="3178810" cy="0"/>
          </a:xfrm>
          <a:prstGeom prst="line">
            <a:avLst/>
          </a:prstGeom>
          <a:noFill/>
          <a:ln w="12700">
            <a:solidFill>
              <a:srgbClr val="49B2FE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000625" y="123380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00625" y="123380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5269230" y="1395095"/>
            <a:ext cx="271145" cy="252730"/>
          </a:xfrm>
          <a:prstGeom prst="triangle">
            <a:avLst>
              <a:gd name="adj" fmla="val 50000"/>
            </a:avLst>
          </a:prstGeom>
          <a:solidFill>
            <a:srgbClr val="018EF4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5269230" y="1395095"/>
            <a:ext cx="271145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00625" y="370776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00625" y="370776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rot="5400000">
            <a:off x="5269230" y="3869055"/>
            <a:ext cx="271145" cy="252730"/>
          </a:xfrm>
          <a:prstGeom prst="triangle">
            <a:avLst>
              <a:gd name="adj" fmla="val 50000"/>
            </a:avLst>
          </a:prstGeom>
          <a:solidFill>
            <a:srgbClr val="018EF4"/>
          </a:solidFill>
          <a:ln/>
        </p:spPr>
      </p:sp>
      <p:sp>
        <p:nvSpPr>
          <p:cNvPr id="17" name="Text 14"/>
          <p:cNvSpPr/>
          <p:nvPr/>
        </p:nvSpPr>
        <p:spPr>
          <a:xfrm rot="5400000">
            <a:off x="5269230" y="3869055"/>
            <a:ext cx="271145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8325" y="1746250"/>
            <a:ext cx="317881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Evaluation Criteria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68960" y="2661920"/>
            <a:ext cx="3182620" cy="1706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are evaluated based on repetition, pattern density, time consumption, error risk, and the need for real-time adaptation to determine AI suitability.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586095" y="1362710"/>
            <a:ext cx="54756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 Application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163185" y="1706245"/>
            <a:ext cx="5905500" cy="8961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matrix helps identify where AI can significantly enhance TTX, such as scenario generation, dynamic injects, data analysis, and reporting, while highlighting areas needing human judgment.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586095" y="3836670"/>
            <a:ext cx="54756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 Approach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163185" y="4180205"/>
            <a:ext cx="5905500" cy="8961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used to augment human capabilities, ensuring that strategic decision-making and high-level response tactics remain under human control for critical incident response.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&amp; Injects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1300480"/>
            <a:ext cx="12185650" cy="2438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Crafts Realistic Scenarios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14755" y="3924935"/>
            <a:ext cx="98164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Scenario Generation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7130" y="4477385"/>
            <a:ext cx="9864090" cy="11886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Recorded Future, Anomali, and CyberBit leverage threat intelligence and past incidents to generate tailored attack scenarios with realistic IOCs and timelines, significantly reducing preparation time.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Adversary Injects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21360000">
            <a:off x="860425" y="138049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21360000">
            <a:off x="860425" y="138049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58850" y="140716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58850" y="140716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21360000">
            <a:off x="6443345" y="138049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 rot="21360000">
            <a:off x="6443345" y="138049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41770" y="140716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541770" y="140716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rot="21360000">
            <a:off x="860425" y="390017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 rot="21360000">
            <a:off x="860425" y="390017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58850" y="392684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58850" y="392684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21360000">
            <a:off x="6443345" y="390017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 rot="21360000">
            <a:off x="6443345" y="390017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541770" y="392684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41770" y="392684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7930" y="162115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Adaptation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98880" y="2018665"/>
            <a:ext cx="439420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monitors team actions and dynamically adjusts adversary tactics, introducing new challenges like lateral movement or ransomware deployment based on real-time responses.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17930" y="414083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Realism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98880" y="4538345"/>
            <a:ext cx="439420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incorporating real-world threat intelligence, AI ensures that scenarios evolve realistically, keeping participants engaged and prepared for actual attack vectors.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00850" y="162115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Integration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781800" y="2018665"/>
            <a:ext cx="43942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Cortex XSOAR, Splunk SOAR, and ThreatConnect AI facilitate seamless integration of AI-driven injects into existing TTX frameworks.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00850" y="414083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Challenge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81800" y="4538345"/>
            <a:ext cx="43942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that teams are continuously challenged with evolving threats, preventing complacency and fostering adaptive thinking during exercises.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52E8"/>
      </a:accent1>
      <a:accent2>
        <a:srgbClr val="49B2FE"/>
      </a:accent2>
      <a:accent3>
        <a:srgbClr val="95D7F9"/>
      </a:accent3>
      <a:accent4>
        <a:srgbClr val="91B1F1"/>
      </a:accent4>
      <a:accent5>
        <a:srgbClr val="4882F4"/>
      </a:accent5>
      <a:accent6>
        <a:srgbClr val="DBD8F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Office PowerPoint</Application>
  <PresentationFormat>Widescreen</PresentationFormat>
  <Paragraphs>158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TTX Playbook</dc:title>
  <dc:subject>AI-Powered TTX Playbook</dc:subject>
  <dc:creator>Kimi</dc:creator>
  <cp:lastModifiedBy>Sean</cp:lastModifiedBy>
  <cp:revision>2</cp:revision>
  <dcterms:created xsi:type="dcterms:W3CDTF">2025-12-03T04:13:22Z</dcterms:created>
  <dcterms:modified xsi:type="dcterms:W3CDTF">2025-12-03T04:14:51Z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TTX Playbook","ContentProducer":"001191110108MACG2KBH8F10000","ProduceID":"d4nrgrj3kdlnqe5um9kg","ReservedCode1":"","ContentPropagator":"001191110108MACG2KBH8F20000","PropagateID":"d4nrgrj3kdlnqe5um9kg","ReservedCode2":""}</vt:lpwstr>
  </property>
</Properties>
</file>